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642" r:id="rId2"/>
    <p:sldId id="644" r:id="rId3"/>
    <p:sldId id="752" r:id="rId4"/>
    <p:sldId id="753" r:id="rId5"/>
    <p:sldId id="758" r:id="rId6"/>
    <p:sldId id="750" r:id="rId7"/>
    <p:sldId id="757" r:id="rId8"/>
    <p:sldId id="774" r:id="rId9"/>
    <p:sldId id="769" r:id="rId10"/>
    <p:sldId id="768" r:id="rId11"/>
    <p:sldId id="776" r:id="rId12"/>
    <p:sldId id="777" r:id="rId13"/>
    <p:sldId id="772" r:id="rId14"/>
    <p:sldId id="778" r:id="rId15"/>
    <p:sldId id="751" r:id="rId16"/>
    <p:sldId id="779" r:id="rId17"/>
  </p:sldIdLst>
  <p:sldSz cx="12196763" cy="6858000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66CCFF"/>
    <a:srgbClr val="00CCFF"/>
    <a:srgbClr val="F8F8F8"/>
    <a:srgbClr val="AF2019"/>
    <a:srgbClr val="BB231B"/>
    <a:srgbClr val="EA8B00"/>
    <a:srgbClr val="FFB13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50" autoAdjust="0"/>
    <p:restoredTop sz="49635" autoAdjust="0"/>
  </p:normalViewPr>
  <p:slideViewPr>
    <p:cSldViewPr snapToObjects="1">
      <p:cViewPr varScale="1">
        <p:scale>
          <a:sx n="81" d="100"/>
          <a:sy n="81" d="100"/>
        </p:scale>
        <p:origin x="96" y="366"/>
      </p:cViewPr>
      <p:guideLst>
        <p:guide orient="horz" pos="2142"/>
        <p:guide pos="3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76"/>
    </p:cViewPr>
  </p:sorterViewPr>
  <p:notesViewPr>
    <p:cSldViewPr snapToObjects="1">
      <p:cViewPr varScale="1">
        <p:scale>
          <a:sx n="51" d="100"/>
          <a:sy n="51" d="100"/>
        </p:scale>
        <p:origin x="-27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9442B10E-E4E1-4CD9-8BA8-F5DE32CF33C8}" type="datetimeFigureOut">
              <a:rPr lang="zh-CN" altLang="en-US"/>
              <a:pPr>
                <a:defRPr/>
              </a:pPr>
              <a:t>2017/10/18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6EE94A0A-659D-4CE5-A547-83478C530C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6121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6883B3E-1DB7-4086-82A9-13A623F5071D}" type="datetimeFigureOut">
              <a:rPr lang="zh-CN" altLang="en-US"/>
              <a:pPr>
                <a:defRPr/>
              </a:pPr>
              <a:t>2017/10/18 Wednesday</a:t>
            </a:fld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D0355EB4-F1B5-4433-819A-6279106B223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2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fld id="{8B015969-3AE9-4652-A6D8-7AD997CA6DFF}" type="slidenum">
              <a:rPr lang="zh-CN" altLang="en-US" smtClean="0">
                <a:solidFill>
                  <a:srgbClr val="000000"/>
                </a:solidFill>
              </a:rPr>
              <a:pPr/>
              <a:t>1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fld id="{DEAF6BE7-C915-41F4-AB1E-19F007BD5074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3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31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931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fld id="{E1AC4176-DAD7-45AC-8446-F0CA7563C72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5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11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33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ECLOGO-eff-0-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2886075"/>
            <a:ext cx="10604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PPECLOGO-eff-0-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213" y="2757488"/>
            <a:ext cx="10953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PECLOGO-eff-0-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447800"/>
            <a:ext cx="30146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PECLOGO-eff-0-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770313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PECLOGO-eff-0-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2903538"/>
            <a:ext cx="4000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PECLOGO-eff-0-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2574925"/>
            <a:ext cx="9810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PECLOGO-eff-5-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206750"/>
            <a:ext cx="147796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PPECLOGO-eff-5-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46463"/>
            <a:ext cx="18335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PPECLOGO-eff-5-4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775" y="2725738"/>
            <a:ext cx="111918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PPECLOGO-eff-0-1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3624263"/>
            <a:ext cx="520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PPECLOGO-eff-0-1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3788" y="2365375"/>
            <a:ext cx="5238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PPECLOGO-eff2-1-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795588"/>
            <a:ext cx="1698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PPECLOGO-eff2-1-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8" y="2786063"/>
            <a:ext cx="438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PPECLOGO-eff2-1-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325813"/>
            <a:ext cx="703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 descr="PPECLOGO-eff2-1-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2909888"/>
            <a:ext cx="3587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PPECLOGO-eff2-1-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075" y="3446463"/>
            <a:ext cx="28257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79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31632 3.33333E-6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00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6 L -0.46684 -1.85185E-6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19531 1.11111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43594 2.59259E-6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3577 -1.85185E-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880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00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43906 2.59259E-6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0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62813 2.96296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06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42465 -2.96296E-6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33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9765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99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54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76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67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3970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7341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35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590550"/>
            <a:ext cx="1051401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1375" y="1600200"/>
            <a:ext cx="10514013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06" r:id="rId3"/>
    <p:sldLayoutId id="2147483807" r:id="rId4"/>
    <p:sldLayoutId id="2147483808" r:id="rId5"/>
    <p:sldLayoutId id="2147483815" r:id="rId6"/>
    <p:sldLayoutId id="2147483809" r:id="rId7"/>
    <p:sldLayoutId id="2147483810" r:id="rId8"/>
    <p:sldLayoutId id="2147483811" r:id="rId9"/>
    <p:sldLayoutId id="2147483812" r:id="rId10"/>
    <p:sldLayoutId id="21474838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仿宋_GB2312" pitchFamily="49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33"/>
          <p:cNvSpPr>
            <a:spLocks noChangeArrowheads="1"/>
          </p:cNvSpPr>
          <p:nvPr/>
        </p:nvSpPr>
        <p:spPr bwMode="auto">
          <a:xfrm>
            <a:off x="0" y="1928813"/>
            <a:ext cx="12196763" cy="29289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None/>
            </a:pPr>
            <a:endParaRPr lang="zh-CN" altLang="en-US" dirty="0"/>
          </a:p>
        </p:txBody>
      </p:sp>
      <p:sp>
        <p:nvSpPr>
          <p:cNvPr id="6147" name="矩形 37"/>
          <p:cNvSpPr>
            <a:spLocks noChangeArrowheads="1"/>
          </p:cNvSpPr>
          <p:nvPr/>
        </p:nvSpPr>
        <p:spPr bwMode="auto">
          <a:xfrm>
            <a:off x="0" y="4903788"/>
            <a:ext cx="12196763" cy="46037"/>
          </a:xfrm>
          <a:prstGeom prst="rect">
            <a:avLst/>
          </a:prstGeom>
          <a:solidFill>
            <a:srgbClr val="EA8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None/>
            </a:pPr>
            <a:endParaRPr lang="zh-CN" altLang="en-US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0" y="1928802"/>
            <a:ext cx="12196763" cy="263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7200" b="1" dirty="0" smtClean="0">
                <a:solidFill>
                  <a:srgbClr val="F8F8F8"/>
                </a:solidFill>
                <a:latin typeface="+mj-ea"/>
                <a:ea typeface="+mj-ea"/>
                <a:cs typeface="方正兰亭特黑_GBK"/>
              </a:rPr>
              <a:t>迎接本科</a:t>
            </a:r>
            <a:r>
              <a:rPr lang="zh-CN" altLang="en-US" sz="7200" b="1" dirty="0" smtClean="0">
                <a:solidFill>
                  <a:srgbClr val="F8F8F8"/>
                </a:solidFill>
                <a:latin typeface="+mj-ea"/>
                <a:ea typeface="+mj-ea"/>
                <a:cs typeface="方正兰亭特黑_GBK"/>
              </a:rPr>
              <a:t>审核评估</a:t>
            </a:r>
            <a:r>
              <a:rPr lang="zh-CN" altLang="en-US" sz="7200" b="1" dirty="0" smtClean="0">
                <a:solidFill>
                  <a:srgbClr val="F8F8F8"/>
                </a:solidFill>
                <a:latin typeface="+mj-ea"/>
                <a:ea typeface="+mj-ea"/>
                <a:cs typeface="方正兰亭特黑_GBK"/>
              </a:rPr>
              <a:t>专家进校</a:t>
            </a:r>
            <a:endParaRPr lang="en-US" altLang="zh-CN" sz="7200" b="1" dirty="0" smtClean="0">
              <a:solidFill>
                <a:srgbClr val="F8F8F8"/>
              </a:solidFill>
              <a:latin typeface="+mj-ea"/>
              <a:ea typeface="+mj-ea"/>
              <a:cs typeface="方正兰亭特黑_GBK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7200" b="1" dirty="0" smtClean="0">
                <a:solidFill>
                  <a:srgbClr val="F8F8F8"/>
                </a:solidFill>
                <a:latin typeface="+mj-ea"/>
                <a:ea typeface="+mj-ea"/>
                <a:cs typeface="方正兰亭特黑_GBK"/>
              </a:rPr>
              <a:t>学院</a:t>
            </a:r>
            <a:r>
              <a:rPr lang="zh-CN" altLang="en-US" sz="7200" b="1" dirty="0" smtClean="0">
                <a:solidFill>
                  <a:srgbClr val="F8F8F8"/>
                </a:solidFill>
                <a:latin typeface="+mj-ea"/>
                <a:ea typeface="+mj-ea"/>
                <a:cs typeface="方正兰亭特黑_GBK"/>
              </a:rPr>
              <a:t>工作动员会</a:t>
            </a:r>
            <a:endParaRPr lang="en-US" altLang="zh-CN" sz="7200" b="1" dirty="0">
              <a:solidFill>
                <a:srgbClr val="F8F8F8"/>
              </a:solidFill>
              <a:latin typeface="+mj-ea"/>
              <a:ea typeface="+mj-ea"/>
              <a:cs typeface="方正兰亭特黑_GBK"/>
            </a:endParaRPr>
          </a:p>
        </p:txBody>
      </p:sp>
      <p:sp>
        <p:nvSpPr>
          <p:cNvPr id="6149" name="Rectangle 4"/>
          <p:cNvSpPr txBox="1">
            <a:spLocks noChangeArrowheads="1"/>
          </p:cNvSpPr>
          <p:nvPr/>
        </p:nvSpPr>
        <p:spPr bwMode="auto">
          <a:xfrm>
            <a:off x="4433888" y="5357813"/>
            <a:ext cx="36083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2060"/>
                </a:solidFill>
                <a:ea typeface="微软雅黑" pitchFamily="34" charset="-122"/>
              </a:rPr>
              <a:t>环境与测绘学院</a:t>
            </a:r>
          </a:p>
        </p:txBody>
      </p:sp>
      <p:pic>
        <p:nvPicPr>
          <p:cNvPr id="6150" name="Picture 28" descr="中国矿业大学透明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5" y="476250"/>
            <a:ext cx="3695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1247883" y="1258885"/>
            <a:ext cx="10366375" cy="419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负责全院场所安全与卫生，保证环境整洁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>
                <a:solidFill>
                  <a:srgbClr val="003399"/>
                </a:solidFill>
              </a:rPr>
              <a:t>做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好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专家座谈室（</a:t>
            </a:r>
            <a:r>
              <a:rPr lang="en-US" altLang="zh-CN" sz="2600" b="1" kern="0" dirty="0" smtClean="0">
                <a:solidFill>
                  <a:srgbClr val="003399"/>
                </a:solidFill>
              </a:rPr>
              <a:t>A506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）</a:t>
            </a:r>
            <a:r>
              <a:rPr lang="zh-CN" altLang="en-US" sz="2600" b="1" kern="0" dirty="0">
                <a:solidFill>
                  <a:srgbClr val="003399"/>
                </a:solidFill>
              </a:rPr>
              <a:t>布置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安排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好教学资料室布置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协助安排好专家进院接待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>
              <a:solidFill>
                <a:schemeClr val="bg1"/>
              </a:solidFill>
            </a:endParaRPr>
          </a:p>
          <a:p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561877" y="3356992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负责人：李智、郭东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1277834" y="243391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学院办公室：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62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985813" y="4869160"/>
            <a:ext cx="10657184" cy="122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514350" indent="-514350" eaLnBrk="0" hangingPunct="0">
              <a:spcBef>
                <a:spcPct val="20000"/>
              </a:spcBef>
              <a:buAutoNum type="arabicPeriod"/>
              <a:defRPr sz="2800" b="1" kern="0">
                <a:solidFill>
                  <a:schemeClr val="bg1"/>
                </a:solidFill>
                <a:latin typeface="+mn-lt"/>
                <a:ea typeface="+mn-ea"/>
              </a:defRPr>
            </a:lvl1pPr>
            <a:lvl2pPr marL="971550" lvl="1" indent="-514350" eaLnBrk="0" hangingPunct="0">
              <a:spcBef>
                <a:spcPct val="20000"/>
              </a:spcBef>
              <a:buAutoNum type="arabicPeriod"/>
              <a:defRPr sz="2600" b="1" kern="0">
                <a:solidFill>
                  <a:srgbClr val="003399"/>
                </a:solidFill>
                <a:latin typeface="+mn-lt"/>
                <a:ea typeface="仿宋_GB2312" pitchFamily="49" charset="-122"/>
              </a:defRPr>
            </a:lvl2pPr>
            <a:lvl3pPr indent="0" eaLnBrk="0" hangingPunct="0">
              <a:spcBef>
                <a:spcPct val="20000"/>
              </a:spcBef>
              <a:buNone/>
              <a:defRPr sz="1600">
                <a:latin typeface="+mn-lt"/>
              </a:defRPr>
            </a:lvl3pPr>
            <a:lvl4pPr indent="0" eaLnBrk="0" hangingPunct="0">
              <a:spcBef>
                <a:spcPct val="20000"/>
              </a:spcBef>
              <a:buNone/>
              <a:defRPr sz="1400">
                <a:latin typeface="+mn-lt"/>
              </a:defRPr>
            </a:lvl4pPr>
            <a:lvl5pPr indent="0" eaLnBrk="0" hangingPunct="0">
              <a:spcBef>
                <a:spcPct val="20000"/>
              </a:spcBef>
              <a:buNone/>
              <a:defRPr sz="1400">
                <a:latin typeface="+mn-lt"/>
              </a:defRPr>
            </a:lvl5pPr>
            <a:lvl6pPr indent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</a:defRPr>
            </a:lvl6pPr>
            <a:lvl7pPr indent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</a:defRPr>
            </a:lvl7pPr>
            <a:lvl8pPr indent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</a:defRPr>
            </a:lvl8pPr>
            <a:lvl9pPr indent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latin typeface="+mn-lt"/>
              </a:defRPr>
            </a:lvl9pPr>
          </a:lstStyle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 smtClean="0"/>
              <a:t>落实</a:t>
            </a:r>
            <a:r>
              <a:rPr lang="zh-CN" altLang="en-US" dirty="0"/>
              <a:t>实验室安全与卫生</a:t>
            </a:r>
            <a:endParaRPr lang="en-US" altLang="zh-CN" dirty="0"/>
          </a:p>
          <a:p>
            <a:pPr lvl="1"/>
            <a:r>
              <a:rPr lang="zh-CN" altLang="en-US" dirty="0" smtClean="0"/>
              <a:t>熟悉</a:t>
            </a:r>
            <a:r>
              <a:rPr lang="zh-CN" altLang="en-US" dirty="0"/>
              <a:t>实验室教学资源</a:t>
            </a:r>
            <a:endParaRPr lang="en-US" altLang="zh-CN" dirty="0"/>
          </a:p>
          <a:p>
            <a:pPr lvl="1"/>
            <a:r>
              <a:rPr lang="zh-CN" altLang="en-US" dirty="0" smtClean="0"/>
              <a:t>安排</a:t>
            </a:r>
            <a:r>
              <a:rPr lang="zh-CN" altLang="en-US" dirty="0"/>
              <a:t>好实验教师任课，要求熟悉授课大纲</a:t>
            </a:r>
            <a:r>
              <a:rPr lang="zh-CN" altLang="en-US" dirty="0" smtClean="0"/>
              <a:t>、以及课程</a:t>
            </a:r>
            <a:r>
              <a:rPr lang="zh-CN" altLang="en-US" dirty="0"/>
              <a:t>对人才培养的作用</a:t>
            </a:r>
            <a:r>
              <a:rPr lang="zh-CN" altLang="en-US" dirty="0" smtClean="0"/>
              <a:t>，保证实验服着装统一。</a:t>
            </a:r>
            <a:endParaRPr lang="en-US" altLang="zh-CN" dirty="0"/>
          </a:p>
          <a:p>
            <a:pPr lvl="1"/>
            <a:r>
              <a:rPr lang="zh-CN" altLang="en-US" dirty="0" smtClean="0"/>
              <a:t>负责</a:t>
            </a:r>
            <a:r>
              <a:rPr lang="zh-CN" altLang="en-US" dirty="0"/>
              <a:t>实验室专家考察路线与讲解人员的安排，</a:t>
            </a:r>
            <a:r>
              <a:rPr lang="zh-CN" altLang="en-US" dirty="0" smtClean="0"/>
              <a:t>其中矿山测量国家</a:t>
            </a:r>
            <a:r>
              <a:rPr lang="zh-CN" altLang="en-US" dirty="0"/>
              <a:t>虚拟</a:t>
            </a:r>
            <a:r>
              <a:rPr lang="zh-CN" altLang="en-US" dirty="0" smtClean="0"/>
              <a:t>仿真实验中心</a:t>
            </a:r>
            <a:r>
              <a:rPr lang="zh-CN" altLang="en-US" dirty="0"/>
              <a:t>审查重点。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604446" y="4598608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负责人：马昌忠、丁毅、杨敏、张书毕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770302" y="154100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本科教学实验中心：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1034896" y="332656"/>
            <a:ext cx="10657184" cy="390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marL="971550" lvl="1" indent="-514350">
              <a:buAutoNum type="arabicPeriod"/>
            </a:pP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FontTx/>
              <a:buAutoNum type="arabicPeriod"/>
            </a:pP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FontTx/>
              <a:buAutoNum type="arabicPeriod"/>
            </a:pPr>
            <a:endParaRPr lang="en-US" altLang="zh-CN" sz="2600" b="1" kern="0" dirty="0">
              <a:solidFill>
                <a:srgbClr val="003399"/>
              </a:solidFill>
            </a:endParaRPr>
          </a:p>
          <a:p>
            <a:pPr lvl="1"/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lvl="1"/>
            <a:r>
              <a:rPr lang="en-US" altLang="zh-CN" sz="2600" b="1" kern="0" dirty="0" smtClean="0">
                <a:solidFill>
                  <a:srgbClr val="003399"/>
                </a:solidFill>
              </a:rPr>
              <a:t>1.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熟悉本科教学审核评估学习材料内容；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lvl="1"/>
            <a:r>
              <a:rPr lang="en-US" altLang="zh-CN" sz="2600" b="1" kern="0" dirty="0" smtClean="0">
                <a:solidFill>
                  <a:srgbClr val="003399"/>
                </a:solidFill>
              </a:rPr>
              <a:t>2.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思考对本科教学的支撑作用，如大创、科创训练与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竞赛、毕业设计与论文平台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支持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lvl="1"/>
            <a:endParaRPr lang="en-US" altLang="zh-CN" sz="2800" b="1" kern="0" dirty="0">
              <a:solidFill>
                <a:schemeClr val="bg1"/>
              </a:solidFill>
            </a:endParaRPr>
          </a:p>
          <a:p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590299" y="3669299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负责人：各平台负责人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770302" y="154100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省部级实验室平台：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5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69789" y="96883"/>
            <a:ext cx="10366375" cy="1500187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重点考察人员工作安排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文本占位符 2"/>
          <p:cNvSpPr txBox="1">
            <a:spLocks/>
          </p:cNvSpPr>
          <p:nvPr/>
        </p:nvSpPr>
        <p:spPr bwMode="auto">
          <a:xfrm>
            <a:off x="1129829" y="1700808"/>
            <a:ext cx="10873208" cy="419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学院领导、教授委员会主任、系主任、专业负责人、教务科主任：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研读自评报告，并开展迎评集中讨论与培训（</a:t>
            </a:r>
            <a:r>
              <a:rPr lang="en-US" altLang="zh-CN" sz="2600" b="1" kern="0" dirty="0" smtClean="0">
                <a:solidFill>
                  <a:srgbClr val="003399"/>
                </a:solidFill>
              </a:rPr>
              <a:t>10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月</a:t>
            </a:r>
            <a:r>
              <a:rPr lang="en-US" altLang="zh-CN" sz="2600" b="1" kern="0" dirty="0" smtClean="0">
                <a:solidFill>
                  <a:srgbClr val="003399"/>
                </a:solidFill>
              </a:rPr>
              <a:t>25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日）；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做好专家现场考察、座谈接待工作布置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陪同听课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陪同专家参加实验室、实习基地考察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>
              <a:solidFill>
                <a:schemeClr val="bg1"/>
              </a:solidFill>
            </a:endParaRPr>
          </a:p>
          <a:p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636662" y="4005064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负责人：周来、张绍良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90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69789" y="96883"/>
            <a:ext cx="10366375" cy="1500187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重点考察人员工作安排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文本占位符 2"/>
          <p:cNvSpPr txBox="1">
            <a:spLocks/>
          </p:cNvSpPr>
          <p:nvPr/>
        </p:nvSpPr>
        <p:spPr bwMode="auto">
          <a:xfrm>
            <a:off x="1129829" y="1268760"/>
            <a:ext cx="10873208" cy="419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上课教师（课堂、实验）：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准备好课程授课资料（日历与大纲统一、</a:t>
            </a:r>
            <a:r>
              <a:rPr lang="en-US" altLang="zh-CN" sz="2600" b="1" kern="0" dirty="0" smtClean="0">
                <a:solidFill>
                  <a:srgbClr val="003399"/>
                </a:solidFill>
              </a:rPr>
              <a:t>PPT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更新）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认真备课（</a:t>
            </a:r>
            <a:r>
              <a:rPr lang="zh-CN" altLang="en-US" sz="2600" b="1" kern="0" dirty="0">
                <a:solidFill>
                  <a:srgbClr val="003399"/>
                </a:solidFill>
              </a:rPr>
              <a:t>上课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时间与地点、课堂互动）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熟悉授课内容对人才培养的作用，熟悉学校人才培养的相关政策；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>
              <a:solidFill>
                <a:schemeClr val="bg1"/>
              </a:solidFill>
            </a:endParaRPr>
          </a:p>
          <a:p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273845" y="3645024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负责人：任课教师、专业负责人、周来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8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879189" y="254367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rgbClr val="FF0000"/>
                </a:solidFill>
              </a:rPr>
              <a:t>评估期间全院教师员工工作要求：</a:t>
            </a:r>
            <a:endParaRPr lang="en-US" altLang="zh-CN" sz="2800" b="1" kern="0" dirty="0" smtClean="0">
              <a:solidFill>
                <a:srgbClr val="FF0000"/>
              </a:solidFill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561877" y="1982373"/>
            <a:ext cx="10366375" cy="4320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3399"/>
                </a:solidFill>
              </a:rPr>
              <a:t>学院进校审查准备工作截止时间为</a:t>
            </a:r>
            <a:r>
              <a:rPr lang="en-US" altLang="zh-CN" sz="2400" dirty="0" smtClean="0">
                <a:solidFill>
                  <a:srgbClr val="003399"/>
                </a:solidFill>
              </a:rPr>
              <a:t>10</a:t>
            </a:r>
            <a:r>
              <a:rPr lang="zh-CN" altLang="en-US" sz="2400" dirty="0" smtClean="0">
                <a:solidFill>
                  <a:srgbClr val="003399"/>
                </a:solidFill>
              </a:rPr>
              <a:t>月</a:t>
            </a:r>
            <a:r>
              <a:rPr lang="en-US" altLang="zh-CN" sz="2400" dirty="0" smtClean="0">
                <a:solidFill>
                  <a:srgbClr val="003399"/>
                </a:solidFill>
              </a:rPr>
              <a:t>26</a:t>
            </a:r>
            <a:r>
              <a:rPr lang="zh-CN" altLang="en-US" sz="2400" dirty="0" smtClean="0">
                <a:solidFill>
                  <a:srgbClr val="003399"/>
                </a:solidFill>
              </a:rPr>
              <a:t>日</a:t>
            </a:r>
            <a:r>
              <a:rPr lang="en-US" altLang="zh-CN" sz="2400" dirty="0" smtClean="0">
                <a:solidFill>
                  <a:srgbClr val="003399"/>
                </a:solidFill>
              </a:rPr>
              <a:t/>
            </a:r>
            <a:br>
              <a:rPr lang="en-US" altLang="zh-CN" sz="2400" dirty="0" smtClean="0">
                <a:solidFill>
                  <a:srgbClr val="003399"/>
                </a:solidFill>
              </a:rPr>
            </a:br>
            <a:r>
              <a:rPr lang="en-US" altLang="zh-CN" sz="2400" dirty="0" smtClean="0">
                <a:solidFill>
                  <a:srgbClr val="003399"/>
                </a:solidFill>
              </a:rPr>
              <a:t/>
            </a:r>
            <a:br>
              <a:rPr lang="en-US" altLang="zh-CN" sz="2400" dirty="0" smtClean="0">
                <a:solidFill>
                  <a:srgbClr val="003399"/>
                </a:solidFill>
              </a:rPr>
            </a:b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528902" y="2739923"/>
            <a:ext cx="914501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10</a:t>
            </a:r>
            <a:r>
              <a:rPr lang="zh-CN" altLang="en-US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30</a:t>
            </a:r>
            <a:r>
              <a:rPr lang="zh-CN" altLang="en-US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日</a:t>
            </a:r>
            <a:r>
              <a:rPr lang="en-US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-11</a:t>
            </a:r>
            <a:r>
              <a:rPr lang="zh-CN" altLang="en-US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日</a:t>
            </a:r>
            <a:r>
              <a:rPr lang="zh-CN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所有教师员工和学院领导全部在岗，</a:t>
            </a:r>
            <a:r>
              <a:rPr lang="zh-CN" altLang="zh-CN" sz="2400" b="1" cap="all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不得请假</a:t>
            </a:r>
            <a:r>
              <a:rPr lang="zh-CN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，保证通讯畅通，随叫随到；</a:t>
            </a:r>
            <a:r>
              <a:rPr lang="en-US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CN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</a:br>
            <a:endParaRPr lang="zh-CN" altLang="en-US" sz="2400" b="1" cap="all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31018" y="3822976"/>
            <a:ext cx="9142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zh-CN" altLang="en-US" sz="2400" b="1" cap="all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所有人员穿着</a:t>
            </a:r>
            <a:r>
              <a:rPr lang="zh-CN" altLang="en-US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得体，上课教师穿正装，</a:t>
            </a:r>
            <a:r>
              <a:rPr lang="zh-CN" altLang="en-US" sz="2400" b="1" cap="all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实验室人员、</a:t>
            </a:r>
            <a:r>
              <a:rPr lang="zh-CN" altLang="en-US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实验课师生穿</a:t>
            </a:r>
            <a:r>
              <a:rPr lang="zh-CN" altLang="en-US" sz="2400" b="1" cap="all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实验服</a:t>
            </a:r>
            <a:r>
              <a:rPr lang="zh-CN" altLang="en-US" sz="2400" b="1" cap="all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；</a:t>
            </a:r>
          </a:p>
        </p:txBody>
      </p:sp>
      <p:sp>
        <p:nvSpPr>
          <p:cNvPr id="10" name="矩形 9"/>
          <p:cNvSpPr/>
          <p:nvPr/>
        </p:nvSpPr>
        <p:spPr>
          <a:xfrm>
            <a:off x="1531018" y="5085184"/>
            <a:ext cx="9142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zh-CN" altLang="en-US" sz="2400" b="1" cap="all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注意言行，熟悉本科教学评估的相关学习材料</a:t>
            </a:r>
            <a:endParaRPr lang="zh-CN" altLang="en-US" sz="2400" b="1" cap="all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6713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4648" y="1354457"/>
            <a:ext cx="10654333" cy="174186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571500" indent="-5715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大学本位是教书育人，初心是培养人才，本科教育是重中之重。</a:t>
            </a:r>
            <a:r>
              <a:rPr lang="en-US" altLang="zh-CN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CN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zh-CN" alt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2"/>
          <p:cNvSpPr txBox="1">
            <a:spLocks noGrp="1"/>
          </p:cNvSpPr>
          <p:nvPr>
            <p:ph type="body" idx="1"/>
          </p:nvPr>
        </p:nvSpPr>
        <p:spPr bwMode="auto">
          <a:xfrm>
            <a:off x="5140964" y="359808"/>
            <a:ext cx="2240685" cy="74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4400" b="1" dirty="0" smtClean="0">
                <a:solidFill>
                  <a:schemeClr val="tx1"/>
                </a:solidFill>
              </a:rPr>
              <a:t>结语</a:t>
            </a:r>
            <a:endParaRPr lang="en-US" altLang="zh-CN" sz="4400" b="1" kern="0" dirty="0" smtClean="0">
              <a:solidFill>
                <a:schemeClr val="tx1"/>
              </a:solidFill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841797" y="2832021"/>
            <a:ext cx="10366375" cy="125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defRPr sz="3600" b="1" cap="all">
                <a:solidFill>
                  <a:srgbClr val="FF0000"/>
                </a:solidFill>
                <a:latin typeface="+mn-lt"/>
                <a:ea typeface="+mn-ea"/>
              </a:defRPr>
            </a:lvl1pPr>
            <a:lvl2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2pPr>
            <a:lvl3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3pPr>
            <a:lvl4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4pPr>
            <a:lvl5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教学质量是</a:t>
            </a:r>
            <a:r>
              <a:rPr lang="zh-CN" altLang="en-US" dirty="0" smtClean="0"/>
              <a:t>生命线（质量决定兴衰）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841797" y="4273253"/>
            <a:ext cx="1036637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eaLnBrk="0" hangingPunct="0">
              <a:spcBef>
                <a:spcPct val="20000"/>
              </a:spcBef>
              <a:defRPr sz="3600" b="1" cap="all">
                <a:solidFill>
                  <a:srgbClr val="FF0000"/>
                </a:solidFill>
                <a:latin typeface="+mn-lt"/>
                <a:ea typeface="+mn-ea"/>
              </a:defRPr>
            </a:lvl1pPr>
            <a:lvl2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2pPr>
            <a:lvl3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3pPr>
            <a:lvl4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4pPr>
            <a:lvl5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dirty="0"/>
              <a:t>内涵建设与国家双一流建设，学校“三个一流”的目标</a:t>
            </a:r>
            <a:r>
              <a:rPr lang="zh-CN" altLang="en-US" dirty="0" smtClean="0"/>
              <a:t>是高度一致</a:t>
            </a:r>
            <a:r>
              <a:rPr lang="zh-CN" altLang="en-US" dirty="0"/>
              <a:t>的。</a:t>
            </a: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828036" y="5733256"/>
            <a:ext cx="1036637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571500" indent="-5715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600" b="1" cap="all">
                <a:solidFill>
                  <a:srgbClr val="FF0000"/>
                </a:solidFill>
                <a:latin typeface="+mn-lt"/>
                <a:ea typeface="+mn-ea"/>
              </a:defRPr>
            </a:lvl1pPr>
            <a:lvl2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2pPr>
            <a:lvl3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3pPr>
            <a:lvl4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4pPr>
            <a:lvl5pPr eaLnBrk="0" hangingPunct="0">
              <a:defRPr sz="2400">
                <a:solidFill>
                  <a:schemeClr val="bg1"/>
                </a:solidFill>
                <a:ea typeface="微软雅黑" pitchFamily="34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itchFamily="34" charset="-122"/>
              </a:defRPr>
            </a:lvl9pPr>
          </a:lstStyle>
          <a:p>
            <a:r>
              <a:rPr lang="zh-CN" altLang="en-US" dirty="0"/>
              <a:t>审核</a:t>
            </a:r>
            <a:r>
              <a:rPr lang="zh-CN" altLang="en-US" dirty="0" smtClean="0"/>
              <a:t>评估、内涵</a:t>
            </a:r>
            <a:r>
              <a:rPr lang="zh-CN" altLang="en-US" dirty="0"/>
              <a:t>建设是开始</a:t>
            </a:r>
            <a:r>
              <a:rPr lang="zh-CN" altLang="en-US" dirty="0" smtClean="0"/>
              <a:t>的结束，不是结束的开始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800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8"/>
          <p:cNvSpPr>
            <a:spLocks noChangeArrowheads="1"/>
          </p:cNvSpPr>
          <p:nvPr/>
        </p:nvSpPr>
        <p:spPr bwMode="auto">
          <a:xfrm>
            <a:off x="4010025" y="2276475"/>
            <a:ext cx="6589713" cy="23526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None/>
            </a:pPr>
            <a:endParaRPr lang="zh-CN" altLang="en-US">
              <a:solidFill>
                <a:srgbClr val="C4261D"/>
              </a:solidFill>
            </a:endParaRP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4010025" y="2698269"/>
            <a:ext cx="640883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8000" b="1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学校总体部署</a:t>
            </a:r>
            <a:endParaRPr lang="zh-CN" altLang="en-US" sz="8000" b="1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172" name="直接连接符 10"/>
          <p:cNvCxnSpPr>
            <a:cxnSpLocks noChangeShapeType="1"/>
          </p:cNvCxnSpPr>
          <p:nvPr/>
        </p:nvCxnSpPr>
        <p:spPr bwMode="auto">
          <a:xfrm flipV="1">
            <a:off x="3754438" y="2276475"/>
            <a:ext cx="0" cy="2352675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Freeform 6"/>
          <p:cNvSpPr>
            <a:spLocks/>
          </p:cNvSpPr>
          <p:nvPr/>
        </p:nvSpPr>
        <p:spPr bwMode="auto">
          <a:xfrm flipH="1">
            <a:off x="7938" y="2165350"/>
            <a:ext cx="1636712" cy="2527300"/>
          </a:xfrm>
          <a:custGeom>
            <a:avLst/>
            <a:gdLst/>
            <a:ahLst/>
            <a:cxnLst/>
            <a:rect l="l" t="t" r="r" b="b"/>
            <a:pathLst>
              <a:path w="1636805" h="2527151">
                <a:moveTo>
                  <a:pt x="1636805" y="0"/>
                </a:moveTo>
                <a:lnTo>
                  <a:pt x="157161" y="0"/>
                </a:lnTo>
                <a:cubicBezTo>
                  <a:pt x="479113" y="297673"/>
                  <a:pt x="680524" y="725002"/>
                  <a:pt x="680524" y="1199898"/>
                </a:cubicBezTo>
                <a:cubicBezTo>
                  <a:pt x="680524" y="1746911"/>
                  <a:pt x="411976" y="2231780"/>
                  <a:pt x="0" y="2527151"/>
                </a:cubicBezTo>
                <a:lnTo>
                  <a:pt x="1636805" y="252715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zh-CN" altLang="en-US" dirty="0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 flipH="1">
            <a:off x="11161713" y="2165350"/>
            <a:ext cx="1035050" cy="2527300"/>
          </a:xfrm>
          <a:custGeom>
            <a:avLst/>
            <a:gdLst>
              <a:gd name="T0" fmla="*/ 13289182 w 621232"/>
              <a:gd name="T1" fmla="*/ 0 h 2527151"/>
              <a:gd name="T2" fmla="*/ 0 w 621232"/>
              <a:gd name="T3" fmla="*/ 0 h 2527151"/>
              <a:gd name="T4" fmla="*/ 0 w 621232"/>
              <a:gd name="T5" fmla="*/ 2528050 h 2527151"/>
              <a:gd name="T6" fmla="*/ 13289182 w 621232"/>
              <a:gd name="T7" fmla="*/ 2528050 h 2527151"/>
              <a:gd name="T8" fmla="*/ 0 60000 65536"/>
              <a:gd name="T9" fmla="*/ 0 60000 65536"/>
              <a:gd name="T10" fmla="*/ 0 60000 65536"/>
              <a:gd name="T11" fmla="*/ 0 60000 65536"/>
              <a:gd name="T12" fmla="*/ 0 w 621232"/>
              <a:gd name="T13" fmla="*/ 0 h 2527151"/>
              <a:gd name="T14" fmla="*/ 621232 w 621232"/>
              <a:gd name="T15" fmla="*/ 2527151 h 2527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1232" h="2527151">
                <a:moveTo>
                  <a:pt x="621232" y="0"/>
                </a:moveTo>
                <a:lnTo>
                  <a:pt x="0" y="0"/>
                </a:lnTo>
                <a:lnTo>
                  <a:pt x="0" y="2527151"/>
                </a:lnTo>
                <a:lnTo>
                  <a:pt x="621232" y="2527151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7175" name="Picture 38" descr="E:\学院电脑工作\环测学院基本材料情况\图标\校徽透明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23764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4735" y="290442"/>
            <a:ext cx="10366375" cy="1362075"/>
          </a:xfrm>
        </p:spPr>
        <p:txBody>
          <a:bodyPr/>
          <a:lstStyle/>
          <a:p>
            <a:r>
              <a:rPr lang="zh-CN" altLang="zh-CN" kern="100" dirty="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专家进</a:t>
            </a:r>
            <a:r>
              <a:rPr lang="zh-CN" altLang="zh-CN" kern="100" dirty="0" smtClean="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校</a:t>
            </a:r>
            <a:r>
              <a:rPr lang="zh-CN" altLang="en-US" kern="100" dirty="0" smtClean="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工作安排</a:t>
            </a:r>
            <a:r>
              <a:rPr lang="zh-CN" altLang="zh-CN" sz="2800" kern="100" dirty="0">
                <a:solidFill>
                  <a:srgbClr val="003399"/>
                </a:solidFill>
                <a:latin typeface="Times New Roman" panose="02020603050405020304" pitchFamily="18" charset="0"/>
              </a:rPr>
              <a:t/>
            </a:r>
            <a:br>
              <a:rPr lang="zh-CN" altLang="zh-CN" sz="2800" kern="100" dirty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endParaRPr lang="zh-CN" altLang="en-US" dirty="0">
              <a:solidFill>
                <a:srgbClr val="003399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4242" y="2358781"/>
            <a:ext cx="6096000" cy="12772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10</a:t>
            </a:r>
            <a:r>
              <a:rPr lang="zh-CN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月</a:t>
            </a:r>
            <a:r>
              <a:rPr lang="en-US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29</a:t>
            </a:r>
            <a:r>
              <a:rPr lang="zh-CN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日进</a:t>
            </a:r>
            <a:r>
              <a:rPr lang="zh-CN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校</a:t>
            </a:r>
            <a:endParaRPr lang="en-US" altLang="zh-CN" sz="2400" b="1" kern="100" dirty="0" smtClean="0">
              <a:solidFill>
                <a:srgbClr val="003399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457200" indent="-4572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10</a:t>
            </a:r>
            <a:r>
              <a:rPr lang="zh-CN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月</a:t>
            </a:r>
            <a:r>
              <a:rPr lang="en-US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30</a:t>
            </a:r>
            <a:r>
              <a:rPr lang="zh-CN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日</a:t>
            </a:r>
            <a:r>
              <a:rPr lang="en-US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-11</a:t>
            </a:r>
            <a:r>
              <a:rPr lang="zh-CN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月</a:t>
            </a:r>
            <a:r>
              <a:rPr lang="en-US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r>
              <a:rPr lang="zh-CN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日</a:t>
            </a:r>
            <a:r>
              <a:rPr lang="zh-CN" altLang="en-US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集中评估</a:t>
            </a:r>
            <a:endParaRPr lang="en-US" altLang="zh-CN" sz="2400" b="1" kern="100" dirty="0" smtClean="0">
              <a:solidFill>
                <a:srgbClr val="003399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457200" indent="-4572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11</a:t>
            </a:r>
            <a:r>
              <a:rPr lang="zh-CN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月</a:t>
            </a:r>
            <a:r>
              <a:rPr lang="en-US" altLang="zh-CN" sz="2400" b="1" kern="100" dirty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r>
              <a:rPr lang="zh-CN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日</a:t>
            </a:r>
            <a:r>
              <a:rPr lang="en-US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zh-CN" altLang="zh-CN" sz="2400" b="1" kern="100" dirty="0" smtClean="0">
                <a:solidFill>
                  <a:srgbClr val="003399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离校</a:t>
            </a:r>
            <a:endParaRPr lang="zh-CN" altLang="zh-CN" sz="2400" b="1" kern="100" dirty="0">
              <a:solidFill>
                <a:srgbClr val="003399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590258"/>
              </p:ext>
            </p:extLst>
          </p:nvPr>
        </p:nvGraphicFramePr>
        <p:xfrm>
          <a:off x="5364861" y="1823067"/>
          <a:ext cx="6637931" cy="4956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730"/>
                <a:gridCol w="671996"/>
                <a:gridCol w="671996"/>
                <a:gridCol w="1467033"/>
                <a:gridCol w="2110635"/>
                <a:gridCol w="1375541"/>
              </a:tblGrid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序号</a:t>
                      </a:r>
                      <a:endParaRPr lang="zh-CN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姓名</a:t>
                      </a:r>
                      <a:endParaRPr lang="zh-CN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性别</a:t>
                      </a:r>
                      <a:endParaRPr lang="zh-CN" altLang="en-US" sz="1400" b="0" i="0" u="none" strike="noStrike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单位</a:t>
                      </a:r>
                      <a:endParaRPr lang="zh-CN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职务</a:t>
                      </a:r>
                      <a:endParaRPr lang="zh-CN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专业</a:t>
                      </a:r>
                      <a:endParaRPr lang="zh-CN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1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高  松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北京大学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副校长、中国科学院院士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化学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2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潘世墨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厦门大学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原常务副校长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哲学、教育学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3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郝  翔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中国地质大学</a:t>
                      </a:r>
                      <a:r>
                        <a:rPr lang="en-US" altLang="zh-CN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(</a:t>
                      </a:r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武汉</a:t>
                      </a:r>
                      <a:r>
                        <a:rPr lang="en-US" altLang="zh-CN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)</a:t>
                      </a:r>
                      <a:endParaRPr lang="en-US" altLang="zh-CN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原党委书记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思政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4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胡岳华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中南大学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常务副校长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矿业工程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5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雷涯邻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女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中国地质大学</a:t>
                      </a:r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(</a:t>
                      </a:r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北京</a:t>
                      </a:r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)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副校长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工商管理类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6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陈启买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华南师范大学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教师发展中心主任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计算机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7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邹永松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昆明理工大学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教务处长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管理科学与工程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8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骆嘉伟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女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湖南大学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信息科学与工程学院副院长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计算机类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9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祁  皑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女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福州大学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土木建筑工程学院副院长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土木工程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10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水小平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北京理工大学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理学院力学系主任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工程力学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391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11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蒋有录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中国石油大学</a:t>
                      </a:r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(</a:t>
                      </a:r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华东</a:t>
                      </a:r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)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地球科学与技术学院教授、国家教学名师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资源勘查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12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蔺跟荣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榆林学院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13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夏文芳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女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>
                          <a:solidFill>
                            <a:srgbClr val="003399"/>
                          </a:solidFill>
                          <a:effectLst/>
                        </a:rPr>
                        <a:t>西安交通大学</a:t>
                      </a:r>
                      <a:endParaRPr lang="zh-CN" altLang="en-US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  <a:tr h="27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solidFill>
                            <a:srgbClr val="003399"/>
                          </a:solidFill>
                          <a:effectLst/>
                        </a:rPr>
                        <a:t>14</a:t>
                      </a:r>
                      <a:endParaRPr lang="en-US" altLang="zh-CN" sz="1400" b="0" i="0" u="none" strike="noStrike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杨 兆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男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黑龙江工程学院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　</a:t>
                      </a:r>
                      <a:endParaRPr lang="zh-CN" altLang="en-US" sz="1400" b="0" i="0" u="none" strike="noStrike" dirty="0">
                        <a:solidFill>
                          <a:srgbClr val="003399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483" marR="9483" marT="9483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05148" y="129376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800" b="1" kern="1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专家日程</a:t>
            </a:r>
            <a:endParaRPr lang="zh-CN" altLang="zh-CN" sz="2800" b="1" kern="1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62277" y="124237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800" b="1" kern="1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专家名单（</a:t>
            </a:r>
            <a:r>
              <a:rPr lang="en-US" altLang="zh-CN" sz="2800" b="1" kern="1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r>
              <a:rPr lang="zh-CN" altLang="en-US" sz="2800" b="1" kern="1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位校领导）</a:t>
            </a:r>
            <a:endParaRPr lang="zh-CN" altLang="zh-CN" sz="2800" b="1" kern="1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770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7092" y="1137827"/>
            <a:ext cx="10657184" cy="1846042"/>
          </a:xfrm>
        </p:spPr>
        <p:txBody>
          <a:bodyPr/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主要工作内容：预备会、见面会、访谈座谈会、现场考察（听课、教学档案、实验室、实习就业基地）、反馈会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65137" y="2060848"/>
            <a:ext cx="10441160" cy="4649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1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、学院领导参加见面会和反馈会；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2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、迎接专家到学院进行访谈；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3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、迎接专家到学院参观实验室或相关教学设施；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4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、负责安排教师、学生参加专家召集的座谈会；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5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、评估期间教师授课、学生上课提醒；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6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、负责提供专家抽查的毕业设计（论文）以及试卷和相关教学文档；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7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、陪同专家听课或看课；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8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、陪同专家考察实习</a:t>
            </a:r>
            <a:r>
              <a:rPr lang="zh-CN" altLang="zh-CN" sz="2000" b="1" kern="100" dirty="0" smtClean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基地；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9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、陪同专家考察就业</a:t>
            </a:r>
            <a:r>
              <a:rPr lang="zh-CN" altLang="zh-CN" sz="2000" b="1" kern="100" dirty="0" smtClean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基地；</a:t>
            </a:r>
            <a:endParaRPr lang="zh-CN" altLang="zh-CN" sz="2000" b="1" kern="100" dirty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marL="554990" indent="-28829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1" kern="100" dirty="0">
                <a:solidFill>
                  <a:srgbClr val="003399"/>
                </a:solidFill>
                <a:latin typeface="仿宋_GB2312"/>
              </a:rPr>
              <a:t>10</a:t>
            </a:r>
            <a:r>
              <a:rPr lang="zh-CN" altLang="zh-CN" sz="2000" b="1" kern="100" dirty="0">
                <a:solidFill>
                  <a:srgbClr val="003399"/>
                </a:solidFill>
                <a:latin typeface="Times New Roman" panose="02020603050405020304" pitchFamily="18" charset="0"/>
                <a:ea typeface="仿宋_GB2312"/>
              </a:rPr>
              <a:t>、其他工作：专家专门考察、单独访谈等</a:t>
            </a:r>
            <a:endParaRPr lang="zh-CN" altLang="en-US" sz="2000" b="1" dirty="0">
              <a:solidFill>
                <a:srgbClr val="003399"/>
              </a:solidFill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553765" y="260648"/>
            <a:ext cx="103663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微软雅黑" pitchFamily="34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微软雅黑" pitchFamily="34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微软雅黑" pitchFamily="34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微软雅黑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微软雅黑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微软雅黑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微软雅黑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r>
              <a:rPr lang="zh-CN" altLang="zh-CN" kern="100" dirty="0" smtClean="0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专家进校安排</a:t>
            </a:r>
            <a:r>
              <a:rPr lang="zh-CN" altLang="zh-CN" sz="2800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/>
            </a:r>
            <a:br>
              <a:rPr lang="zh-CN" altLang="zh-CN" sz="2800" kern="100" dirty="0" smtClean="0">
                <a:solidFill>
                  <a:srgbClr val="003399"/>
                </a:solidFill>
                <a:latin typeface="Times New Roman" panose="02020603050405020304" pitchFamily="18" charset="0"/>
              </a:rPr>
            </a:br>
            <a:endParaRPr lang="zh-CN" altLang="en-US" kern="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7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1717" y="2132856"/>
            <a:ext cx="12075046" cy="1500187"/>
          </a:xfrm>
        </p:spPr>
        <p:txBody>
          <a:bodyPr/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10</a:t>
            </a:r>
            <a:r>
              <a:rPr lang="zh-CN" altLang="en-US" sz="3200" dirty="0" smtClean="0">
                <a:solidFill>
                  <a:srgbClr val="FF0000"/>
                </a:solidFill>
              </a:rPr>
              <a:t>月</a:t>
            </a:r>
            <a:r>
              <a:rPr lang="en-US" altLang="zh-CN" sz="3200" dirty="0" smtClean="0">
                <a:solidFill>
                  <a:srgbClr val="FF0000"/>
                </a:solidFill>
              </a:rPr>
              <a:t>26</a:t>
            </a:r>
            <a:r>
              <a:rPr lang="zh-CN" altLang="en-US" sz="3200" dirty="0" smtClean="0">
                <a:solidFill>
                  <a:srgbClr val="FF0000"/>
                </a:solidFill>
              </a:rPr>
              <a:t>日左右，学校领导对学院迎接专家进校工作进行最后审查。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8"/>
          <p:cNvSpPr>
            <a:spLocks noChangeArrowheads="1"/>
          </p:cNvSpPr>
          <p:nvPr/>
        </p:nvSpPr>
        <p:spPr bwMode="auto">
          <a:xfrm>
            <a:off x="4010025" y="2276475"/>
            <a:ext cx="6589713" cy="23526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None/>
            </a:pPr>
            <a:endParaRPr lang="zh-CN" altLang="en-US">
              <a:solidFill>
                <a:srgbClr val="C4261D"/>
              </a:solidFill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4010025" y="2791092"/>
            <a:ext cx="67688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zh-CN" altLang="en-US" sz="8000" b="1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学院工作安排</a:t>
            </a:r>
            <a:endParaRPr lang="zh-CN" altLang="en-US" sz="8000" b="1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6628" name="直接连接符 10"/>
          <p:cNvCxnSpPr>
            <a:cxnSpLocks noChangeShapeType="1"/>
          </p:cNvCxnSpPr>
          <p:nvPr/>
        </p:nvCxnSpPr>
        <p:spPr bwMode="auto">
          <a:xfrm flipV="1">
            <a:off x="3754438" y="2276475"/>
            <a:ext cx="0" cy="2352675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Freeform 6"/>
          <p:cNvSpPr/>
          <p:nvPr/>
        </p:nvSpPr>
        <p:spPr bwMode="auto">
          <a:xfrm flipH="1">
            <a:off x="7938" y="2165350"/>
            <a:ext cx="1636712" cy="2527300"/>
          </a:xfrm>
          <a:custGeom>
            <a:avLst/>
            <a:gdLst/>
            <a:ahLst/>
            <a:cxnLst/>
            <a:rect l="l" t="t" r="r" b="b"/>
            <a:pathLst>
              <a:path w="1636805" h="2527151">
                <a:moveTo>
                  <a:pt x="1636805" y="0"/>
                </a:moveTo>
                <a:lnTo>
                  <a:pt x="157161" y="0"/>
                </a:lnTo>
                <a:cubicBezTo>
                  <a:pt x="479113" y="297673"/>
                  <a:pt x="680524" y="725002"/>
                  <a:pt x="680524" y="1199898"/>
                </a:cubicBezTo>
                <a:cubicBezTo>
                  <a:pt x="680524" y="1746911"/>
                  <a:pt x="411976" y="2231780"/>
                  <a:pt x="0" y="2527151"/>
                </a:cubicBezTo>
                <a:lnTo>
                  <a:pt x="1636805" y="252715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  <p:sp>
        <p:nvSpPr>
          <p:cNvPr id="26630" name="Freeform 6"/>
          <p:cNvSpPr>
            <a:spLocks noChangeArrowheads="1"/>
          </p:cNvSpPr>
          <p:nvPr/>
        </p:nvSpPr>
        <p:spPr bwMode="auto">
          <a:xfrm flipH="1">
            <a:off x="11161713" y="2165350"/>
            <a:ext cx="1035050" cy="2527300"/>
          </a:xfrm>
          <a:custGeom>
            <a:avLst/>
            <a:gdLst>
              <a:gd name="T0" fmla="*/ 4787223 w 621232"/>
              <a:gd name="T1" fmla="*/ 0 h 2527151"/>
              <a:gd name="T2" fmla="*/ 0 w 621232"/>
              <a:gd name="T3" fmla="*/ 0 h 2527151"/>
              <a:gd name="T4" fmla="*/ 0 w 621232"/>
              <a:gd name="T5" fmla="*/ 2527750 h 2527151"/>
              <a:gd name="T6" fmla="*/ 4787223 w 621232"/>
              <a:gd name="T7" fmla="*/ 2527750 h 2527151"/>
              <a:gd name="T8" fmla="*/ 0 60000 65536"/>
              <a:gd name="T9" fmla="*/ 0 60000 65536"/>
              <a:gd name="T10" fmla="*/ 0 60000 65536"/>
              <a:gd name="T11" fmla="*/ 0 60000 65536"/>
              <a:gd name="T12" fmla="*/ 0 w 621232"/>
              <a:gd name="T13" fmla="*/ 0 h 2527151"/>
              <a:gd name="T14" fmla="*/ 621232 w 621232"/>
              <a:gd name="T15" fmla="*/ 2527151 h 2527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1232" h="2527151">
                <a:moveTo>
                  <a:pt x="621232" y="0"/>
                </a:moveTo>
                <a:lnTo>
                  <a:pt x="0" y="0"/>
                </a:lnTo>
                <a:lnTo>
                  <a:pt x="0" y="2527151"/>
                </a:lnTo>
                <a:lnTo>
                  <a:pt x="621232" y="2527151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6631" name="Picture 38" descr="E:\学院电脑工作\环测学院基本材料情况\图标\校徽透明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23764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69789" y="96883"/>
            <a:ext cx="10366375" cy="1500187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各部门工作安排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文本占位符 2"/>
          <p:cNvSpPr txBox="1">
            <a:spLocks/>
          </p:cNvSpPr>
          <p:nvPr/>
        </p:nvSpPr>
        <p:spPr bwMode="auto">
          <a:xfrm>
            <a:off x="1201836" y="2627037"/>
            <a:ext cx="10366375" cy="419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教务科（学院审核评估工作总秘书处）：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971550" lvl="1" indent="-514350">
              <a:buFontTx/>
              <a:buAutoNum type="arabicPeriod"/>
            </a:pPr>
            <a:r>
              <a:rPr lang="zh-CN" altLang="en-US" sz="2600" b="1" kern="0" dirty="0">
                <a:solidFill>
                  <a:srgbClr val="003399"/>
                </a:solidFill>
              </a:rPr>
              <a:t>研读学校、学院审核评估自评报告及</a:t>
            </a:r>
            <a:r>
              <a:rPr lang="zh-CN" altLang="zh-CN" sz="2600" b="1" kern="0" dirty="0" smtClean="0">
                <a:solidFill>
                  <a:srgbClr val="003399"/>
                </a:solidFill>
              </a:rPr>
              <a:t>《本科教学审核评估知识问答》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审核评估工作相关学习材料准备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教学工作通知与提醒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专家现场考察、座谈资料准备与协调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>
              <a:solidFill>
                <a:schemeClr val="bg1"/>
              </a:solidFill>
            </a:endParaRPr>
          </a:p>
          <a:p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201837" y="4725144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负责人：孙艳梅、周来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6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969830" y="1328787"/>
            <a:ext cx="10366375" cy="484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marL="971550" lvl="1" indent="-514350">
              <a:buAutoNum type="arabicPeriod"/>
            </a:pPr>
            <a:endParaRPr lang="en-US" altLang="zh-CN" sz="2600" b="1" kern="0" dirty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研读学校、学院审核评估自评报告及</a:t>
            </a:r>
            <a:r>
              <a:rPr lang="zh-CN" altLang="zh-CN" sz="2600" b="1" kern="0" dirty="0" smtClean="0">
                <a:solidFill>
                  <a:srgbClr val="003399"/>
                </a:solidFill>
              </a:rPr>
              <a:t>《本科教学审核评估知识问答》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，熟悉学校、学院</a:t>
            </a:r>
            <a:r>
              <a:rPr lang="zh-CN" altLang="zh-CN" sz="2600" b="1" kern="0" dirty="0">
                <a:solidFill>
                  <a:srgbClr val="003399"/>
                </a:solidFill>
              </a:rPr>
              <a:t>本科教学基本情况、主要政策和相关</a:t>
            </a:r>
            <a:r>
              <a:rPr lang="zh-CN" altLang="zh-CN" sz="2600" b="1" kern="0" dirty="0" smtClean="0">
                <a:solidFill>
                  <a:srgbClr val="003399"/>
                </a:solidFill>
              </a:rPr>
              <a:t>措施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与存在问题</a:t>
            </a:r>
            <a:endParaRPr lang="zh-CN" altLang="zh-CN" sz="2600" b="1" kern="0" dirty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评估期间（</a:t>
            </a:r>
            <a:r>
              <a:rPr lang="zh-CN" altLang="en-US" sz="2600" b="1" kern="0" dirty="0" smtClean="0">
                <a:solidFill>
                  <a:srgbClr val="FF0000"/>
                </a:solidFill>
              </a:rPr>
              <a:t>第八周周一</a:t>
            </a:r>
            <a:r>
              <a:rPr lang="en-US" altLang="zh-CN" sz="2600" b="1" kern="0" dirty="0" smtClean="0">
                <a:solidFill>
                  <a:srgbClr val="FF0000"/>
                </a:solidFill>
              </a:rPr>
              <a:t>~</a:t>
            </a:r>
            <a:r>
              <a:rPr lang="zh-CN" altLang="en-US" sz="2600" b="1" kern="0" dirty="0" smtClean="0">
                <a:solidFill>
                  <a:srgbClr val="FF0000"/>
                </a:solidFill>
              </a:rPr>
              <a:t>周四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）所有教师务必认真备课，</a:t>
            </a:r>
            <a:r>
              <a:rPr lang="zh-CN" altLang="zh-CN" sz="2600" b="1" kern="0" dirty="0">
                <a:solidFill>
                  <a:srgbClr val="003399"/>
                </a:solidFill>
              </a:rPr>
              <a:t>上课准备好大纲、日历、教案或</a:t>
            </a:r>
            <a:r>
              <a:rPr lang="en-US" altLang="zh-CN" sz="2600" b="1" kern="0" dirty="0">
                <a:solidFill>
                  <a:srgbClr val="003399"/>
                </a:solidFill>
              </a:rPr>
              <a:t>PPT</a:t>
            </a:r>
            <a:r>
              <a:rPr lang="zh-CN" altLang="zh-CN" sz="2600" b="1" kern="0" dirty="0" smtClean="0">
                <a:solidFill>
                  <a:srgbClr val="003399"/>
                </a:solidFill>
              </a:rPr>
              <a:t>，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注意讲课内容，课堂节奏、互动性等，各</a:t>
            </a:r>
            <a:r>
              <a:rPr lang="zh-CN" altLang="en-US" sz="2600" b="1" kern="0" dirty="0">
                <a:solidFill>
                  <a:srgbClr val="003399"/>
                </a:solidFill>
              </a:rPr>
              <a:t>专业系主任、专业负责人或党支部书记对课堂授课</a:t>
            </a:r>
            <a:r>
              <a:rPr lang="en-US" altLang="zh-CN" sz="2600" b="1" kern="0" dirty="0">
                <a:solidFill>
                  <a:srgbClr val="003399"/>
                </a:solidFill>
              </a:rPr>
              <a:t>PPT</a:t>
            </a:r>
            <a:r>
              <a:rPr lang="zh-CN" altLang="en-US" sz="2600" b="1" kern="0" dirty="0">
                <a:solidFill>
                  <a:srgbClr val="003399"/>
                </a:solidFill>
              </a:rPr>
              <a:t>进行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把关，有条件的可以进行演练；</a:t>
            </a:r>
            <a:r>
              <a:rPr lang="zh-CN" altLang="zh-CN" sz="2600" b="1" kern="0" dirty="0" smtClean="0">
                <a:solidFill>
                  <a:srgbClr val="003399"/>
                </a:solidFill>
              </a:rPr>
              <a:t>要求</a:t>
            </a:r>
            <a:r>
              <a:rPr lang="zh-CN" altLang="zh-CN" sz="2600" b="1" kern="0" dirty="0">
                <a:solidFill>
                  <a:srgbClr val="003399"/>
                </a:solidFill>
              </a:rPr>
              <a:t>每位教师熟悉课程大纲，尤其是</a:t>
            </a:r>
            <a:r>
              <a:rPr lang="zh-CN" altLang="zh-CN" sz="2600" b="1" kern="0" dirty="0">
                <a:solidFill>
                  <a:srgbClr val="FF0000"/>
                </a:solidFill>
              </a:rPr>
              <a:t>熟悉本课程对人才培养的支撑</a:t>
            </a:r>
            <a:r>
              <a:rPr lang="zh-CN" altLang="zh-CN" sz="2600" b="1" kern="0" dirty="0" smtClean="0">
                <a:solidFill>
                  <a:srgbClr val="FF0000"/>
                </a:solidFill>
              </a:rPr>
              <a:t>作用</a:t>
            </a:r>
            <a:endParaRPr lang="en-US" altLang="zh-CN" sz="2600" b="1" kern="0" dirty="0" smtClean="0">
              <a:solidFill>
                <a:srgbClr val="FF0000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按照要求整理好教学档案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配合参加实习基地考察，与实习基地充分沟通好实践教学内容与人才培养的作用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824226" y="5220612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负责人：各专业系主任、专业负责人、党支部书记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1254387" y="-171400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各专业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3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>
            <a:spLocks/>
          </p:cNvSpPr>
          <p:nvPr/>
        </p:nvSpPr>
        <p:spPr bwMode="auto">
          <a:xfrm>
            <a:off x="1033270" y="1545789"/>
            <a:ext cx="10366375" cy="419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marL="971550" lvl="1" indent="-514350">
              <a:buAutoNum type="arabicPeriod"/>
            </a:pPr>
            <a:endParaRPr lang="en-US" altLang="zh-CN" sz="2600" b="1" kern="0" dirty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zh-CN" sz="2600" b="1" kern="0" dirty="0">
                <a:solidFill>
                  <a:srgbClr val="003399"/>
                </a:solidFill>
              </a:rPr>
              <a:t>辅导员、班主任要做好评估期间学生上课的纪律督查，对学生严格要求，杜绝上课迟到、缺勤、课堂吃东西、玩手机和睡觉现象，要求学生</a:t>
            </a:r>
            <a:r>
              <a:rPr lang="zh-CN" altLang="zh-CN" sz="2600" b="1" kern="0" dirty="0">
                <a:solidFill>
                  <a:srgbClr val="FF0000"/>
                </a:solidFill>
              </a:rPr>
              <a:t>准备课堂笔记</a:t>
            </a:r>
            <a:r>
              <a:rPr lang="zh-CN" altLang="zh-CN" sz="2600" b="1" kern="0" dirty="0">
                <a:solidFill>
                  <a:srgbClr val="003399"/>
                </a:solidFill>
              </a:rPr>
              <a:t>，认真进行课堂记录，积极参与课堂研讨</a:t>
            </a:r>
            <a:r>
              <a:rPr lang="zh-CN" altLang="zh-CN" sz="2600" b="1" kern="0" dirty="0" smtClean="0">
                <a:solidFill>
                  <a:srgbClr val="003399"/>
                </a:solidFill>
              </a:rPr>
              <a:t>等</a:t>
            </a:r>
            <a:endParaRPr lang="zh-CN" altLang="zh-CN" sz="2600" b="1" kern="0" dirty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组织学习学校分发的</a:t>
            </a:r>
            <a:r>
              <a:rPr lang="zh-CN" altLang="zh-CN" sz="2600" b="1" kern="0" dirty="0" smtClean="0">
                <a:solidFill>
                  <a:srgbClr val="003399"/>
                </a:solidFill>
              </a:rPr>
              <a:t>《本科教学审核评估知识问答》</a:t>
            </a:r>
            <a:r>
              <a:rPr lang="zh-CN" altLang="en-US" sz="2600" b="1" kern="0" dirty="0" smtClean="0">
                <a:solidFill>
                  <a:srgbClr val="003399"/>
                </a:solidFill>
              </a:rPr>
              <a:t>，对座谈学生代表进行培养方案和自评报告的个别辅导</a:t>
            </a:r>
            <a:endParaRPr lang="en-US" altLang="zh-CN" sz="2600" b="1" kern="0" dirty="0" smtClean="0">
              <a:solidFill>
                <a:srgbClr val="003399"/>
              </a:solidFill>
            </a:endParaRPr>
          </a:p>
          <a:p>
            <a:pPr marL="971550" lvl="1" indent="-514350">
              <a:buAutoNum type="arabicPeriod"/>
            </a:pPr>
            <a:r>
              <a:rPr lang="zh-CN" altLang="en-US" sz="2600" b="1" kern="0" dirty="0" smtClean="0">
                <a:solidFill>
                  <a:srgbClr val="003399"/>
                </a:solidFill>
              </a:rPr>
              <a:t>协助参加就业基地考察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altLang="zh-CN" sz="2800" b="1" kern="0" dirty="0">
              <a:solidFill>
                <a:schemeClr val="bg1"/>
              </a:solidFill>
            </a:endParaRPr>
          </a:p>
          <a:p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6" name="文本占位符 2"/>
          <p:cNvSpPr txBox="1">
            <a:spLocks/>
          </p:cNvSpPr>
          <p:nvPr/>
        </p:nvSpPr>
        <p:spPr bwMode="auto">
          <a:xfrm>
            <a:off x="1544244" y="4149080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负责人：韩福顺、王守刚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7" name="文本占位符 2"/>
          <p:cNvSpPr txBox="1">
            <a:spLocks/>
          </p:cNvSpPr>
          <p:nvPr/>
        </p:nvSpPr>
        <p:spPr bwMode="auto">
          <a:xfrm>
            <a:off x="1221168" y="0"/>
            <a:ext cx="103663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2"/>
                </a:solidFill>
                <a:latin typeface="+mn-lt"/>
                <a:ea typeface="仿宋_GB2312" pitchFamily="49" charset="-122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zh-CN" altLang="en-US" sz="2800" b="1" kern="0" dirty="0" smtClean="0">
                <a:solidFill>
                  <a:schemeClr val="bg1"/>
                </a:solidFill>
              </a:rPr>
              <a:t>学工办与团委：</a:t>
            </a:r>
            <a:endParaRPr lang="en-US" altLang="zh-CN" sz="2800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939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幻灯片 1"/>
</p:tagLst>
</file>

<file path=ppt/theme/theme1.xml><?xml version="1.0" encoding="utf-8"?>
<a:theme xmlns:a="http://schemas.openxmlformats.org/drawingml/2006/main" name="2_默认设计模板">
  <a:themeElements>
    <a:clrScheme name="自定义 1">
      <a:dk1>
        <a:srgbClr val="C4261D"/>
      </a:dk1>
      <a:lt1>
        <a:srgbClr val="FF9900"/>
      </a:lt1>
      <a:dk2>
        <a:srgbClr val="4D4D4D"/>
      </a:dk2>
      <a:lt2>
        <a:srgbClr val="C2C1C1"/>
      </a:lt2>
      <a:accent1>
        <a:srgbClr val="080808"/>
      </a:accent1>
      <a:accent2>
        <a:srgbClr val="333333"/>
      </a:accent2>
      <a:accent3>
        <a:srgbClr val="C4261D"/>
      </a:accent3>
      <a:accent4>
        <a:srgbClr val="FF9900"/>
      </a:accent4>
      <a:accent5>
        <a:srgbClr val="4D4D4D"/>
      </a:accent5>
      <a:accent6>
        <a:srgbClr val="999999"/>
      </a:accent6>
      <a:hlink>
        <a:srgbClr val="080808"/>
      </a:hlink>
      <a:folHlink>
        <a:srgbClr val="DEDEDD"/>
      </a:folHlink>
    </a:clrScheme>
    <a:fontScheme name="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13959</TotalTime>
  <Pages>0</Pages>
  <Words>1087</Words>
  <Characters>0</Characters>
  <Application>Microsoft Office PowerPoint</Application>
  <DocSecurity>0</DocSecurity>
  <PresentationFormat>自定义</PresentationFormat>
  <Lines>0</Lines>
  <Paragraphs>190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 Unicode MS</vt:lpstr>
      <vt:lpstr>方正兰亭特黑_GBK</vt:lpstr>
      <vt:lpstr>仿宋_GB2312</vt:lpstr>
      <vt:lpstr>黑体</vt:lpstr>
      <vt:lpstr>宋体</vt:lpstr>
      <vt:lpstr>微软雅黑</vt:lpstr>
      <vt:lpstr>Arial</vt:lpstr>
      <vt:lpstr>Calibri</vt:lpstr>
      <vt:lpstr>Times New Roman</vt:lpstr>
      <vt:lpstr>2_默认设计模板</vt:lpstr>
      <vt:lpstr>PowerPoint 演示文稿</vt:lpstr>
      <vt:lpstr>PowerPoint 演示文稿</vt:lpstr>
      <vt:lpstr>专家进校工作安排 </vt:lpstr>
      <vt:lpstr>主要工作内容：预备会、见面会、访谈座谈会、现场考察（听课、教学档案、实验室、实习就业基地）、反馈会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学院进校审查准备工作截止时间为10月26日  </vt:lpstr>
      <vt:lpstr>大学本位是教书育人，初心是培养人才，本科教育是重中之重。 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Zhou Lai</cp:lastModifiedBy>
  <cp:revision>1160</cp:revision>
  <dcterms:created xsi:type="dcterms:W3CDTF">2013-01-25T01:44:32Z</dcterms:created>
  <dcterms:modified xsi:type="dcterms:W3CDTF">2017-10-18T00:42:54Z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2052-9.1.0.4429</vt:lpwstr>
  </property>
</Properties>
</file>